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72" r:id="rId3"/>
    <p:sldId id="271" r:id="rId4"/>
    <p:sldId id="257" r:id="rId5"/>
    <p:sldId id="258" r:id="rId6"/>
    <p:sldId id="259" r:id="rId7"/>
    <p:sldId id="260" r:id="rId8"/>
    <p:sldId id="261" r:id="rId9"/>
    <p:sldId id="263" r:id="rId10"/>
    <p:sldId id="265" r:id="rId11"/>
    <p:sldId id="266" r:id="rId12"/>
    <p:sldId id="270"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660F7-F140-11D7-272C-DEC788B295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C2EBE2-13EC-6185-3AB0-3A2F8C286E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673FE5-4C8A-0C15-D410-3B8BF409D8DD}"/>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6CDC87F0-792E-078B-88A4-3D90BB8354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A9A35F-1CDE-AD55-167C-ACFCE98E9B6F}"/>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3695750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3521C-FB0C-134B-72BA-6F9DEE981B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94C51-D7B8-D49E-98F0-DD330A3621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126108-4641-22A4-E4FD-11A473C0AC0A}"/>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801C78E8-A423-A778-13BE-BB4D83101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DA24EA-84B7-C928-796F-7AF552EF06CC}"/>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37370815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331559-EB77-F489-2690-F643D01F702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2D4B288-AB92-F05E-59F1-C14F37ECE7B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9B7AD7-DAB6-C42C-434F-81B0F11FBFCE}"/>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2CE1595E-2A0A-33E9-22BC-3BF2A6790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71A2B-97D5-5BED-D032-903BF1137F58}"/>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2260766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2FC70-90BC-0AE1-CE34-7A03E62E1A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E01616-0073-1C46-743B-5618595076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E894F6-C46A-1984-77B2-C2BA585D577B}"/>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262B02CE-3580-052A-3C23-24070B76C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757F41-8324-DB87-23B8-12F2FB9E2F35}"/>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88885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EF4AB-CD60-10C7-2B18-0611F201BE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2433E2-6573-343B-C2CE-E52A9B86C1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58D00C-6594-FF6C-6EA0-62BA858099D0}"/>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848710F8-092B-FA04-A0D8-76166B20B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41C452-4D58-9BE5-CAAD-4980D14A1E4F}"/>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3248711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260A4-2DB4-F99F-F751-4420FBB0B3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77C372-CFA0-ACF8-416B-08D230B1D0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141C78-C657-88FB-52F5-F1D01971B4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7415A9-66E7-B0F3-E1AB-3364A694DE10}"/>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6" name="Footer Placeholder 5">
            <a:extLst>
              <a:ext uri="{FF2B5EF4-FFF2-40B4-BE49-F238E27FC236}">
                <a16:creationId xmlns:a16="http://schemas.microsoft.com/office/drawing/2014/main" id="{D9A6B0A1-2380-A213-B111-A21AA41B7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75B547-FCF6-E4CE-B6E5-91A109A69A13}"/>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3281516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F794-8807-AF80-5828-D8A95E002C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E68915-B468-2E0C-3DC0-673F50579B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E2FB2D-0FB1-AAA3-ED20-2348DEA163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2FA16F-4E20-7ACE-49EF-35EA14DC66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863907-678C-2577-EDBF-CB3606BFBA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1D04F3-2D03-C3C8-3FEC-795C192C6D48}"/>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8" name="Footer Placeholder 7">
            <a:extLst>
              <a:ext uri="{FF2B5EF4-FFF2-40B4-BE49-F238E27FC236}">
                <a16:creationId xmlns:a16="http://schemas.microsoft.com/office/drawing/2014/main" id="{97B036FC-7AD7-E64F-5D1D-0572FA4176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651C31-E52E-6A50-F789-CE2BF02D3231}"/>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2225248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57C27-6061-58C9-2214-F52F8F207B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FA3EA1-4E98-FA93-8C9E-AE9248377BF2}"/>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4" name="Footer Placeholder 3">
            <a:extLst>
              <a:ext uri="{FF2B5EF4-FFF2-40B4-BE49-F238E27FC236}">
                <a16:creationId xmlns:a16="http://schemas.microsoft.com/office/drawing/2014/main" id="{5624D57D-91EB-0F20-F5E2-6082E97180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183401-7AD8-C213-3373-3C48DFED8417}"/>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37207710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4FBE76-7BCC-CF8B-1E7F-196836010E2C}"/>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3" name="Footer Placeholder 2">
            <a:extLst>
              <a:ext uri="{FF2B5EF4-FFF2-40B4-BE49-F238E27FC236}">
                <a16:creationId xmlns:a16="http://schemas.microsoft.com/office/drawing/2014/main" id="{FE7FEAE3-69EB-84FC-1D78-82A1B4376D5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463DC9-8C7D-44E8-6C5A-E9475F0AE7FF}"/>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293092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F9B5-07B8-6C76-34D1-B882775DA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5C7A09-8901-971F-F21A-6616C49EC6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5EE904-426E-1B1E-EBDA-E9BD3337C5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A583BA-2860-AD91-207D-4FE57E37FD5B}"/>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6" name="Footer Placeholder 5">
            <a:extLst>
              <a:ext uri="{FF2B5EF4-FFF2-40B4-BE49-F238E27FC236}">
                <a16:creationId xmlns:a16="http://schemas.microsoft.com/office/drawing/2014/main" id="{1000C359-2D4E-E06F-8CB0-B2A3FF3456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3450FA-FC05-CCAF-5276-2796174D0721}"/>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2334505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83648-4AED-A08D-7E6A-2CAC0B1C6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085858-9903-DF05-EB40-E2859F8821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274128-12A1-DF82-33C6-4EDB8F08E6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E7BEB-78BB-FB35-2A52-8E025AFF459A}"/>
              </a:ext>
            </a:extLst>
          </p:cNvPr>
          <p:cNvSpPr>
            <a:spLocks noGrp="1"/>
          </p:cNvSpPr>
          <p:nvPr>
            <p:ph type="dt" sz="half" idx="10"/>
          </p:nvPr>
        </p:nvSpPr>
        <p:spPr/>
        <p:txBody>
          <a:bodyPr/>
          <a:lstStyle/>
          <a:p>
            <a:fld id="{6EBEEA5F-78BA-2D43-8942-C4012CFFD00F}" type="datetimeFigureOut">
              <a:rPr lang="en-US" smtClean="0"/>
              <a:t>12/6/22</a:t>
            </a:fld>
            <a:endParaRPr lang="en-US"/>
          </a:p>
        </p:txBody>
      </p:sp>
      <p:sp>
        <p:nvSpPr>
          <p:cNvPr id="6" name="Footer Placeholder 5">
            <a:extLst>
              <a:ext uri="{FF2B5EF4-FFF2-40B4-BE49-F238E27FC236}">
                <a16:creationId xmlns:a16="http://schemas.microsoft.com/office/drawing/2014/main" id="{570BF3DC-5DAE-BF40-A207-D064956B41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BF390-3B54-E0DC-3C3D-632E343C9AF4}"/>
              </a:ext>
            </a:extLst>
          </p:cNvPr>
          <p:cNvSpPr>
            <a:spLocks noGrp="1"/>
          </p:cNvSpPr>
          <p:nvPr>
            <p:ph type="sldNum" sz="quarter" idx="12"/>
          </p:nvPr>
        </p:nvSpPr>
        <p:spPr/>
        <p:txBody>
          <a:bodyPr/>
          <a:lstStyle/>
          <a:p>
            <a:fld id="{F0D2D7F2-E8D2-FB40-805E-D4587BB585BC}" type="slidenum">
              <a:rPr lang="en-US" smtClean="0"/>
              <a:t>‹#›</a:t>
            </a:fld>
            <a:endParaRPr lang="en-US"/>
          </a:p>
        </p:txBody>
      </p:sp>
    </p:spTree>
    <p:extLst>
      <p:ext uri="{BB962C8B-B14F-4D97-AF65-F5344CB8AC3E}">
        <p14:creationId xmlns:p14="http://schemas.microsoft.com/office/powerpoint/2010/main" val="11374361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BBA17E-7A25-211F-C02B-C6DA6E200E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96E0CB-4DD5-E8D4-9C26-D20C8ED32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6CEA2-7E4B-BF8E-9FD2-C7784476995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BEEA5F-78BA-2D43-8942-C4012CFFD00F}" type="datetimeFigureOut">
              <a:rPr lang="en-US" smtClean="0"/>
              <a:t>12/6/22</a:t>
            </a:fld>
            <a:endParaRPr lang="en-US"/>
          </a:p>
        </p:txBody>
      </p:sp>
      <p:sp>
        <p:nvSpPr>
          <p:cNvPr id="5" name="Footer Placeholder 4">
            <a:extLst>
              <a:ext uri="{FF2B5EF4-FFF2-40B4-BE49-F238E27FC236}">
                <a16:creationId xmlns:a16="http://schemas.microsoft.com/office/drawing/2014/main" id="{75D694C3-4066-B58F-FB7B-EE16319BC5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127E60-EB15-8192-2B93-59441A1B4E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D2D7F2-E8D2-FB40-805E-D4587BB585BC}" type="slidenum">
              <a:rPr lang="en-US" smtClean="0"/>
              <a:t>‹#›</a:t>
            </a:fld>
            <a:endParaRPr lang="en-US"/>
          </a:p>
        </p:txBody>
      </p:sp>
    </p:spTree>
    <p:extLst>
      <p:ext uri="{BB962C8B-B14F-4D97-AF65-F5344CB8AC3E}">
        <p14:creationId xmlns:p14="http://schemas.microsoft.com/office/powerpoint/2010/main" val="3463821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https://c.a.segger.com/fileadmin/images/products/J-Link/Flash_Download/JLinkCommander_FlashDownload.png"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794CD-DC7A-CC04-670A-24C8E8EFF1E5}"/>
              </a:ext>
            </a:extLst>
          </p:cNvPr>
          <p:cNvSpPr>
            <a:spLocks noGrp="1"/>
          </p:cNvSpPr>
          <p:nvPr>
            <p:ph type="ctrTitle"/>
          </p:nvPr>
        </p:nvSpPr>
        <p:spPr>
          <a:xfrm>
            <a:off x="1524000" y="1122363"/>
            <a:ext cx="9144000" cy="2934630"/>
          </a:xfrm>
        </p:spPr>
        <p:txBody>
          <a:bodyPr>
            <a:normAutofit fontScale="90000"/>
          </a:bodyPr>
          <a:lstStyle/>
          <a:p>
            <a:r>
              <a:rPr lang="en-US" dirty="0"/>
              <a:t>CSC-803 Final</a:t>
            </a:r>
            <a:br>
              <a:rPr lang="en-US" dirty="0"/>
            </a:br>
            <a:br>
              <a:rPr lang="en-US" dirty="0"/>
            </a:br>
            <a:r>
              <a:rPr lang="en-US" sz="4900" dirty="0"/>
              <a:t>Point-of-Sale Malware Techniques and Abusing an Insecure Thermal Printer</a:t>
            </a:r>
            <a:endParaRPr lang="en-US" dirty="0"/>
          </a:p>
        </p:txBody>
      </p:sp>
      <p:sp>
        <p:nvSpPr>
          <p:cNvPr id="3" name="Subtitle 2">
            <a:extLst>
              <a:ext uri="{FF2B5EF4-FFF2-40B4-BE49-F238E27FC236}">
                <a16:creationId xmlns:a16="http://schemas.microsoft.com/office/drawing/2014/main" id="{27FE1EA9-44AD-ADD8-4C5D-20A2CB6E4A60}"/>
              </a:ext>
            </a:extLst>
          </p:cNvPr>
          <p:cNvSpPr>
            <a:spLocks noGrp="1"/>
          </p:cNvSpPr>
          <p:nvPr>
            <p:ph type="subTitle" idx="1"/>
          </p:nvPr>
        </p:nvSpPr>
        <p:spPr/>
        <p:txBody>
          <a:bodyPr/>
          <a:lstStyle/>
          <a:p>
            <a:endParaRPr lang="en-US" dirty="0"/>
          </a:p>
          <a:p>
            <a:endParaRPr lang="en-US" dirty="0"/>
          </a:p>
          <a:p>
            <a:r>
              <a:rPr lang="en-US" dirty="0"/>
              <a:t>Micah Flack</a:t>
            </a:r>
          </a:p>
        </p:txBody>
      </p:sp>
    </p:spTree>
    <p:extLst>
      <p:ext uri="{BB962C8B-B14F-4D97-AF65-F5344CB8AC3E}">
        <p14:creationId xmlns:p14="http://schemas.microsoft.com/office/powerpoint/2010/main" val="3393728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C3298-3192-0176-263B-BBC9C9D1A990}"/>
              </a:ext>
            </a:extLst>
          </p:cNvPr>
          <p:cNvSpPr>
            <a:spLocks noGrp="1"/>
          </p:cNvSpPr>
          <p:nvPr>
            <p:ph type="title"/>
          </p:nvPr>
        </p:nvSpPr>
        <p:spPr/>
        <p:txBody>
          <a:bodyPr/>
          <a:lstStyle/>
          <a:p>
            <a:r>
              <a:rPr lang="en-US" dirty="0"/>
              <a:t>Attached JTAG Harness</a:t>
            </a:r>
          </a:p>
        </p:txBody>
      </p:sp>
      <p:sp>
        <p:nvSpPr>
          <p:cNvPr id="3" name="Content Placeholder 2">
            <a:extLst>
              <a:ext uri="{FF2B5EF4-FFF2-40B4-BE49-F238E27FC236}">
                <a16:creationId xmlns:a16="http://schemas.microsoft.com/office/drawing/2014/main" id="{9F91EED0-4405-D123-DD19-381007F6F1CF}"/>
              </a:ext>
            </a:extLst>
          </p:cNvPr>
          <p:cNvSpPr>
            <a:spLocks noGrp="1"/>
          </p:cNvSpPr>
          <p:nvPr>
            <p:ph idx="1"/>
          </p:nvPr>
        </p:nvSpPr>
        <p:spPr>
          <a:xfrm>
            <a:off x="5633545" y="1825625"/>
            <a:ext cx="5720255" cy="4351338"/>
          </a:xfrm>
        </p:spPr>
        <p:txBody>
          <a:bodyPr/>
          <a:lstStyle/>
          <a:p>
            <a:pPr marL="0" indent="0">
              <a:buNone/>
            </a:pPr>
            <a:r>
              <a:rPr lang="en-US" dirty="0"/>
              <a:t>Color coding the harness is especially helpful for keeping track of which wire is used for what pin of the JTAG port.</a:t>
            </a:r>
          </a:p>
          <a:p>
            <a:pPr marL="0" indent="0">
              <a:buNone/>
            </a:pPr>
            <a:endParaRPr lang="en-US" dirty="0"/>
          </a:p>
          <a:p>
            <a:pPr marL="0" indent="0">
              <a:buNone/>
            </a:pPr>
            <a:r>
              <a:rPr lang="en-US" dirty="0"/>
              <a:t>WARNING: If you mismatch the GND or VCC with any other JTAG pin, it will cause irreversible damage.</a:t>
            </a:r>
          </a:p>
          <a:p>
            <a:endParaRPr lang="en-US" dirty="0"/>
          </a:p>
        </p:txBody>
      </p:sp>
      <p:pic>
        <p:nvPicPr>
          <p:cNvPr id="4" name="Content Placeholder 4">
            <a:extLst>
              <a:ext uri="{FF2B5EF4-FFF2-40B4-BE49-F238E27FC236}">
                <a16:creationId xmlns:a16="http://schemas.microsoft.com/office/drawing/2014/main" id="{8F850108-1495-4535-DB6D-52C1ACCEDF27}"/>
              </a:ext>
            </a:extLst>
          </p:cNvPr>
          <p:cNvPicPr>
            <a:picLocks noChangeAspect="1"/>
          </p:cNvPicPr>
          <p:nvPr/>
        </p:nvPicPr>
        <p:blipFill rotWithShape="1">
          <a:blip r:embed="rId2"/>
          <a:srcRect l="16202" r="33752"/>
          <a:stretch/>
        </p:blipFill>
        <p:spPr>
          <a:xfrm>
            <a:off x="838200" y="1868324"/>
            <a:ext cx="4114493" cy="4624551"/>
          </a:xfrm>
          <a:prstGeom prst="rect">
            <a:avLst/>
          </a:prstGeom>
        </p:spPr>
      </p:pic>
    </p:spTree>
    <p:extLst>
      <p:ext uri="{BB962C8B-B14F-4D97-AF65-F5344CB8AC3E}">
        <p14:creationId xmlns:p14="http://schemas.microsoft.com/office/powerpoint/2010/main" val="3219938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002E-1189-B261-768D-BFF1698679C1}"/>
              </a:ext>
            </a:extLst>
          </p:cNvPr>
          <p:cNvSpPr>
            <a:spLocks noGrp="1"/>
          </p:cNvSpPr>
          <p:nvPr>
            <p:ph type="title"/>
          </p:nvPr>
        </p:nvSpPr>
        <p:spPr/>
        <p:txBody>
          <a:bodyPr/>
          <a:lstStyle/>
          <a:p>
            <a:r>
              <a:rPr lang="en-US" sz="4400" dirty="0"/>
              <a:t>Using Serial debugger devices</a:t>
            </a:r>
            <a:endParaRPr lang="en-US" dirty="0"/>
          </a:p>
        </p:txBody>
      </p:sp>
      <p:sp>
        <p:nvSpPr>
          <p:cNvPr id="3" name="Content Placeholder 2">
            <a:extLst>
              <a:ext uri="{FF2B5EF4-FFF2-40B4-BE49-F238E27FC236}">
                <a16:creationId xmlns:a16="http://schemas.microsoft.com/office/drawing/2014/main" id="{9C95B8C0-8533-41FC-0DE2-1383CDA87137}"/>
              </a:ext>
            </a:extLst>
          </p:cNvPr>
          <p:cNvSpPr>
            <a:spLocks noGrp="1"/>
          </p:cNvSpPr>
          <p:nvPr>
            <p:ph idx="1"/>
          </p:nvPr>
        </p:nvSpPr>
        <p:spPr>
          <a:xfrm>
            <a:off x="838200" y="1825625"/>
            <a:ext cx="5026572" cy="4351338"/>
          </a:xfrm>
        </p:spPr>
        <p:txBody>
          <a:bodyPr/>
          <a:lstStyle/>
          <a:p>
            <a:pPr marL="0" indent="0">
              <a:buNone/>
            </a:pPr>
            <a:r>
              <a:rPr lang="en-US" sz="2000" dirty="0"/>
              <a:t>Shikra (or whatever alternative) should be wired to the target device before connecting to computer.</a:t>
            </a:r>
          </a:p>
          <a:p>
            <a:pPr marL="0" indent="0">
              <a:buNone/>
            </a:pPr>
            <a:r>
              <a:rPr lang="en-US" sz="2000" dirty="0"/>
              <a:t>Once connected, you should see the following devices appear:</a:t>
            </a:r>
          </a:p>
          <a:p>
            <a:r>
              <a:rPr lang="en-US" sz="2000" dirty="0"/>
              <a:t>Windows</a:t>
            </a:r>
            <a:endParaRPr lang="en-US" dirty="0"/>
          </a:p>
          <a:p>
            <a:pPr lvl="1"/>
            <a:r>
              <a:rPr lang="en-US" sz="1600" dirty="0"/>
              <a:t>Device Manager &gt; Ports (COM &amp; LPT)</a:t>
            </a:r>
          </a:p>
          <a:p>
            <a:pPr lvl="1"/>
            <a:r>
              <a:rPr lang="en-US" sz="1600" dirty="0"/>
              <a:t>Should see something like “COM1”</a:t>
            </a:r>
          </a:p>
          <a:p>
            <a:r>
              <a:rPr lang="en-US" sz="2000" dirty="0"/>
              <a:t>Linux</a:t>
            </a:r>
          </a:p>
          <a:p>
            <a:pPr lvl="1"/>
            <a:r>
              <a:rPr lang="en-US" sz="1600" dirty="0" err="1"/>
              <a:t>sudo</a:t>
            </a:r>
            <a:r>
              <a:rPr lang="en-US" sz="1600" dirty="0"/>
              <a:t> </a:t>
            </a:r>
            <a:r>
              <a:rPr lang="en-US" sz="1600" dirty="0" err="1"/>
              <a:t>dmesg</a:t>
            </a:r>
            <a:r>
              <a:rPr lang="en-US" sz="1600" dirty="0"/>
              <a:t> | grep ttyUSB0</a:t>
            </a:r>
          </a:p>
          <a:p>
            <a:pPr lvl="1"/>
            <a:r>
              <a:rPr lang="en-US" sz="1600" dirty="0"/>
              <a:t>Should see some output showing the device was connected and registered to </a:t>
            </a:r>
            <a:r>
              <a:rPr lang="en-US" sz="1600" dirty="0" err="1"/>
              <a:t>ttyUSB</a:t>
            </a:r>
            <a:r>
              <a:rPr lang="en-US" sz="1600" dirty="0"/>
              <a:t>#</a:t>
            </a:r>
          </a:p>
          <a:p>
            <a:endParaRPr lang="en-US" dirty="0"/>
          </a:p>
        </p:txBody>
      </p:sp>
      <p:pic>
        <p:nvPicPr>
          <p:cNvPr id="4" name="Content Placeholder 4" descr="Diagram, schematic&#10;&#10;Description automatically generated">
            <a:extLst>
              <a:ext uri="{FF2B5EF4-FFF2-40B4-BE49-F238E27FC236}">
                <a16:creationId xmlns:a16="http://schemas.microsoft.com/office/drawing/2014/main" id="{E7B119B4-CBDE-8936-61A9-9DD9B4B42F84}"/>
              </a:ext>
            </a:extLst>
          </p:cNvPr>
          <p:cNvPicPr>
            <a:picLocks noChangeAspect="1"/>
          </p:cNvPicPr>
          <p:nvPr/>
        </p:nvPicPr>
        <p:blipFill>
          <a:blip r:embed="rId2"/>
          <a:stretch>
            <a:fillRect/>
          </a:stretch>
        </p:blipFill>
        <p:spPr>
          <a:xfrm>
            <a:off x="6096000" y="1825625"/>
            <a:ext cx="5456279" cy="41650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7984903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E8B8-2747-C8A9-F559-1324BEFEB5F8}"/>
              </a:ext>
            </a:extLst>
          </p:cNvPr>
          <p:cNvSpPr>
            <a:spLocks noGrp="1"/>
          </p:cNvSpPr>
          <p:nvPr>
            <p:ph type="title"/>
          </p:nvPr>
        </p:nvSpPr>
        <p:spPr/>
        <p:txBody>
          <a:bodyPr/>
          <a:lstStyle/>
          <a:p>
            <a:r>
              <a:rPr lang="en-US" dirty="0"/>
              <a:t>Debugger Device Connection</a:t>
            </a:r>
          </a:p>
        </p:txBody>
      </p:sp>
      <p:pic>
        <p:nvPicPr>
          <p:cNvPr id="4" name="Picture 3" descr="Text&#10;&#10;Description automatically generated">
            <a:extLst>
              <a:ext uri="{FF2B5EF4-FFF2-40B4-BE49-F238E27FC236}">
                <a16:creationId xmlns:a16="http://schemas.microsoft.com/office/drawing/2014/main" id="{51761F2B-161A-4D6C-85D8-3E4018FB4977}"/>
              </a:ext>
            </a:extLst>
          </p:cNvPr>
          <p:cNvPicPr>
            <a:picLocks noChangeAspect="1"/>
          </p:cNvPicPr>
          <p:nvPr/>
        </p:nvPicPr>
        <p:blipFill rotWithShape="1">
          <a:blip r:embed="rId2"/>
          <a:srcRect l="2675" r="26121"/>
          <a:stretch/>
        </p:blipFill>
        <p:spPr>
          <a:xfrm>
            <a:off x="838200" y="1690688"/>
            <a:ext cx="10849303" cy="4054746"/>
          </a:xfrm>
          <a:prstGeom prst="rect">
            <a:avLst/>
          </a:prstGeom>
        </p:spPr>
      </p:pic>
    </p:spTree>
    <p:extLst>
      <p:ext uri="{BB962C8B-B14F-4D97-AF65-F5344CB8AC3E}">
        <p14:creationId xmlns:p14="http://schemas.microsoft.com/office/powerpoint/2010/main" val="1123956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18221-79A1-94B0-1A30-AE195C58B58C}"/>
              </a:ext>
            </a:extLst>
          </p:cNvPr>
          <p:cNvSpPr>
            <a:spLocks noGrp="1"/>
          </p:cNvSpPr>
          <p:nvPr>
            <p:ph type="title"/>
          </p:nvPr>
        </p:nvSpPr>
        <p:spPr/>
        <p:txBody>
          <a:bodyPr/>
          <a:lstStyle/>
          <a:p>
            <a:r>
              <a:rPr lang="en-US" dirty="0"/>
              <a:t>Unrestricted Memory Scraping</a:t>
            </a:r>
          </a:p>
        </p:txBody>
      </p:sp>
      <p:sp>
        <p:nvSpPr>
          <p:cNvPr id="4" name="Rectangle 2">
            <a:extLst>
              <a:ext uri="{FF2B5EF4-FFF2-40B4-BE49-F238E27FC236}">
                <a16:creationId xmlns:a16="http://schemas.microsoft.com/office/drawing/2014/main" id="{C24D75A1-526D-0D53-5AD9-658A26C50899}"/>
              </a:ext>
            </a:extLst>
          </p:cNvPr>
          <p:cNvSpPr>
            <a:spLocks noChangeArrowheads="1"/>
          </p:cNvSpPr>
          <p:nvPr/>
        </p:nvSpPr>
        <p:spPr bwMode="auto">
          <a:xfrm>
            <a:off x="2187856" y="102745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5" descr="Graphical user interface&#10;&#10;Description automatically generated">
            <a:extLst>
              <a:ext uri="{FF2B5EF4-FFF2-40B4-BE49-F238E27FC236}">
                <a16:creationId xmlns:a16="http://schemas.microsoft.com/office/drawing/2014/main" id="{BB89834F-024A-28E8-E8C6-7B136A7FF976}"/>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838199" y="1546570"/>
            <a:ext cx="9682655" cy="487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448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D5E8-BC3E-98FD-E9A4-B3571D9182E5}"/>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B44CCE7-AC18-F4B9-5C70-D193247C116E}"/>
              </a:ext>
            </a:extLst>
          </p:cNvPr>
          <p:cNvSpPr>
            <a:spLocks noGrp="1"/>
          </p:cNvSpPr>
          <p:nvPr>
            <p:ph idx="1"/>
          </p:nvPr>
        </p:nvSpPr>
        <p:spPr/>
        <p:txBody>
          <a:bodyPr>
            <a:normAutofit fontScale="92500" lnSpcReduction="20000"/>
          </a:bodyPr>
          <a:lstStyle/>
          <a:p>
            <a:pPr marL="0" indent="0">
              <a:buNone/>
            </a:pPr>
            <a:r>
              <a:rPr lang="en-US" dirty="0"/>
              <a:t>The presentation simply demonstrates that POS malware is a common occurrence within the finance/retail industry, and the devices that POS systems use can be easily compromised.</a:t>
            </a:r>
          </a:p>
          <a:p>
            <a:pPr marL="0" indent="0">
              <a:buNone/>
            </a:pPr>
            <a:endParaRPr lang="en-US" dirty="0"/>
          </a:p>
          <a:p>
            <a:pPr marL="0" indent="0">
              <a:buNone/>
            </a:pPr>
            <a:r>
              <a:rPr lang="en-US" dirty="0"/>
              <a:t>Looking at the previous slide, if a malicious operator had the opportunity, they could flash their own RTOS image onto the printer. This would allows them to emulate HID inputs, use the Bluetooth or network stack for data exfiltration, or whatever they’re able to develop because RTOS is opensource.</a:t>
            </a:r>
          </a:p>
          <a:p>
            <a:pPr marL="0" indent="0">
              <a:buNone/>
            </a:pPr>
            <a:endParaRPr lang="en-US" dirty="0"/>
          </a:p>
          <a:p>
            <a:pPr marL="0" indent="0">
              <a:buNone/>
            </a:pPr>
            <a:r>
              <a:rPr lang="en-US" dirty="0"/>
              <a:t>This is why securing physical I/O within the bootloader or locking flags within the processor is important.</a:t>
            </a:r>
          </a:p>
        </p:txBody>
      </p:sp>
    </p:spTree>
    <p:extLst>
      <p:ext uri="{BB962C8B-B14F-4D97-AF65-F5344CB8AC3E}">
        <p14:creationId xmlns:p14="http://schemas.microsoft.com/office/powerpoint/2010/main" val="982231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D37AD-4494-506D-11BA-F3AC208F477C}"/>
              </a:ext>
            </a:extLst>
          </p:cNvPr>
          <p:cNvSpPr>
            <a:spLocks noGrp="1"/>
          </p:cNvSpPr>
          <p:nvPr>
            <p:ph type="title"/>
          </p:nvPr>
        </p:nvSpPr>
        <p:spPr/>
        <p:txBody>
          <a:bodyPr/>
          <a:lstStyle/>
          <a:p>
            <a:r>
              <a:rPr lang="en-US" dirty="0"/>
              <a:t>Introduction - Topics</a:t>
            </a:r>
          </a:p>
        </p:txBody>
      </p:sp>
      <p:sp>
        <p:nvSpPr>
          <p:cNvPr id="3" name="Content Placeholder 2">
            <a:extLst>
              <a:ext uri="{FF2B5EF4-FFF2-40B4-BE49-F238E27FC236}">
                <a16:creationId xmlns:a16="http://schemas.microsoft.com/office/drawing/2014/main" id="{E71C4E4E-E415-A7C7-7933-40232A337023}"/>
              </a:ext>
            </a:extLst>
          </p:cNvPr>
          <p:cNvSpPr>
            <a:spLocks noGrp="1"/>
          </p:cNvSpPr>
          <p:nvPr>
            <p:ph idx="1"/>
          </p:nvPr>
        </p:nvSpPr>
        <p:spPr/>
        <p:txBody>
          <a:bodyPr/>
          <a:lstStyle/>
          <a:p>
            <a:r>
              <a:rPr lang="en-US" dirty="0"/>
              <a:t>How common the POS malware industry is</a:t>
            </a:r>
          </a:p>
          <a:p>
            <a:r>
              <a:rPr lang="en-US" dirty="0"/>
              <a:t>Types of serial debug ports</a:t>
            </a:r>
          </a:p>
          <a:p>
            <a:pPr lvl="1"/>
            <a:r>
              <a:rPr lang="en-US" dirty="0"/>
              <a:t>JTAG / UART</a:t>
            </a:r>
          </a:p>
          <a:p>
            <a:r>
              <a:rPr lang="en-US" dirty="0"/>
              <a:t>Locate layouts</a:t>
            </a:r>
          </a:p>
          <a:p>
            <a:r>
              <a:rPr lang="en-US" dirty="0"/>
              <a:t>Identify board components</a:t>
            </a:r>
          </a:p>
          <a:p>
            <a:r>
              <a:rPr lang="en-US" dirty="0"/>
              <a:t>How to interface with devices</a:t>
            </a:r>
          </a:p>
          <a:p>
            <a:r>
              <a:rPr lang="en-US" dirty="0"/>
              <a:t>Demonstrate an insecure thermal printer commonly used by POS systems</a:t>
            </a:r>
          </a:p>
        </p:txBody>
      </p:sp>
    </p:spTree>
    <p:extLst>
      <p:ext uri="{BB962C8B-B14F-4D97-AF65-F5344CB8AC3E}">
        <p14:creationId xmlns:p14="http://schemas.microsoft.com/office/powerpoint/2010/main" val="3110338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097CB-51F9-8B3A-48C3-5850789D3DE4}"/>
              </a:ext>
            </a:extLst>
          </p:cNvPr>
          <p:cNvSpPr>
            <a:spLocks noGrp="1"/>
          </p:cNvSpPr>
          <p:nvPr>
            <p:ph type="title"/>
          </p:nvPr>
        </p:nvSpPr>
        <p:spPr/>
        <p:txBody>
          <a:bodyPr/>
          <a:lstStyle/>
          <a:p>
            <a:r>
              <a:rPr lang="en-US" dirty="0"/>
              <a:t>Point-of-Sale (POS) Malware Statistics</a:t>
            </a:r>
          </a:p>
        </p:txBody>
      </p:sp>
      <p:sp>
        <p:nvSpPr>
          <p:cNvPr id="3" name="Content Placeholder 2">
            <a:extLst>
              <a:ext uri="{FF2B5EF4-FFF2-40B4-BE49-F238E27FC236}">
                <a16:creationId xmlns:a16="http://schemas.microsoft.com/office/drawing/2014/main" id="{5CE2AC2D-D4B1-7568-A0D8-7D5CC8A49C96}"/>
              </a:ext>
            </a:extLst>
          </p:cNvPr>
          <p:cNvSpPr>
            <a:spLocks noGrp="1"/>
          </p:cNvSpPr>
          <p:nvPr>
            <p:ph idx="1"/>
          </p:nvPr>
        </p:nvSpPr>
        <p:spPr/>
        <p:txBody>
          <a:bodyPr>
            <a:normAutofit lnSpcReduction="10000"/>
          </a:bodyPr>
          <a:lstStyle/>
          <a:p>
            <a:pPr marL="0" indent="0">
              <a:buNone/>
            </a:pPr>
            <a:r>
              <a:rPr lang="en-US" spc="-5" dirty="0">
                <a:effectLst/>
                <a:ea typeface="SimSun" panose="02010600030101010101" pitchFamily="2" charset="-122"/>
              </a:rPr>
              <a:t>Retail businesses have become increasingly reliant on digital transactions since the creation of the point-of-sale (POS) system by IBM in 1973.</a:t>
            </a:r>
          </a:p>
          <a:p>
            <a:pPr marL="0" indent="0">
              <a:buNone/>
            </a:pPr>
            <a:endParaRPr lang="en-US" spc="-5" dirty="0">
              <a:effectLst/>
              <a:ea typeface="SimSun" panose="02010600030101010101" pitchFamily="2" charset="-122"/>
            </a:endParaRPr>
          </a:p>
          <a:p>
            <a:pPr marL="0" indent="0">
              <a:buNone/>
            </a:pPr>
            <a:r>
              <a:rPr lang="en-US" spc="-5" dirty="0">
                <a:effectLst/>
                <a:ea typeface="SimSun" panose="02010600030101010101" pitchFamily="2" charset="-122"/>
              </a:rPr>
              <a:t>And with that adoption of a new digital transaction system, came new types of crim</a:t>
            </a:r>
            <a:r>
              <a:rPr lang="en-US" spc="-5" dirty="0">
                <a:ea typeface="SimSun" panose="02010600030101010101" pitchFamily="2" charset="-122"/>
              </a:rPr>
              <a:t>e as well:</a:t>
            </a:r>
          </a:p>
          <a:p>
            <a:pPr marL="0" indent="0">
              <a:buNone/>
            </a:pPr>
            <a:endParaRPr lang="en-US" spc="-5" dirty="0">
              <a:effectLst/>
              <a:ea typeface="SimSun" panose="02010600030101010101" pitchFamily="2" charset="-122"/>
            </a:endParaRPr>
          </a:p>
          <a:p>
            <a:r>
              <a:rPr lang="en-US" spc="-5" dirty="0">
                <a:effectLst/>
                <a:ea typeface="SimSun" panose="02010600030101010101" pitchFamily="2" charset="-122"/>
              </a:rPr>
              <a:t>During the 19 months between February 2021 and September 2022, there were 167,000 stolen payment records because of two POS malware operators using existing RAM scraping malware.</a:t>
            </a:r>
          </a:p>
        </p:txBody>
      </p:sp>
    </p:spTree>
    <p:extLst>
      <p:ext uri="{BB962C8B-B14F-4D97-AF65-F5344CB8AC3E}">
        <p14:creationId xmlns:p14="http://schemas.microsoft.com/office/powerpoint/2010/main" val="1057314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041B1-E654-9CFB-F02E-CA788983FC59}"/>
              </a:ext>
            </a:extLst>
          </p:cNvPr>
          <p:cNvSpPr>
            <a:spLocks noGrp="1"/>
          </p:cNvSpPr>
          <p:nvPr>
            <p:ph type="title"/>
          </p:nvPr>
        </p:nvSpPr>
        <p:spPr/>
        <p:txBody>
          <a:bodyPr/>
          <a:lstStyle/>
          <a:p>
            <a:r>
              <a:rPr lang="en-US" dirty="0"/>
              <a:t>What are Serial Debug Access Ports (DAP)?</a:t>
            </a:r>
          </a:p>
        </p:txBody>
      </p:sp>
      <p:sp>
        <p:nvSpPr>
          <p:cNvPr id="3" name="Content Placeholder 2">
            <a:extLst>
              <a:ext uri="{FF2B5EF4-FFF2-40B4-BE49-F238E27FC236}">
                <a16:creationId xmlns:a16="http://schemas.microsoft.com/office/drawing/2014/main" id="{04C58807-CAA8-999A-9F2A-8077D2093405}"/>
              </a:ext>
            </a:extLst>
          </p:cNvPr>
          <p:cNvSpPr>
            <a:spLocks noGrp="1"/>
          </p:cNvSpPr>
          <p:nvPr>
            <p:ph idx="1"/>
          </p:nvPr>
        </p:nvSpPr>
        <p:spPr/>
        <p:txBody>
          <a:bodyPr/>
          <a:lstStyle/>
          <a:p>
            <a:pPr marL="0" indent="0">
              <a:buNone/>
            </a:pPr>
            <a:r>
              <a:rPr lang="en-US" dirty="0"/>
              <a:t>A debug access port (DAP) is a chip-level diagnostic interface tool used to directly communicate with the CPU or microcontroller.</a:t>
            </a:r>
          </a:p>
          <a:p>
            <a:pPr marL="0" indent="0">
              <a:buNone/>
            </a:pPr>
            <a:r>
              <a:rPr lang="en-US" dirty="0"/>
              <a:t>With the correct hardware, an operator can use a debugger like GDB to halt the chip and manually troubleshoot any code running on it.</a:t>
            </a:r>
          </a:p>
          <a:p>
            <a:pPr marL="0" indent="0">
              <a:buNone/>
            </a:pPr>
            <a:r>
              <a:rPr lang="en-US" dirty="0"/>
              <a:t>In some instances, if the debugged device were running something like RTOS (a lightweight embedded OS) they could debug the firmware running directly on the processor within Eclipse development tools.</a:t>
            </a:r>
          </a:p>
        </p:txBody>
      </p:sp>
    </p:spTree>
    <p:extLst>
      <p:ext uri="{BB962C8B-B14F-4D97-AF65-F5344CB8AC3E}">
        <p14:creationId xmlns:p14="http://schemas.microsoft.com/office/powerpoint/2010/main" val="1835217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DCCC-09DD-2DE0-E958-B91DB7A0A63E}"/>
              </a:ext>
            </a:extLst>
          </p:cNvPr>
          <p:cNvSpPr>
            <a:spLocks noGrp="1"/>
          </p:cNvSpPr>
          <p:nvPr>
            <p:ph type="title"/>
          </p:nvPr>
        </p:nvSpPr>
        <p:spPr/>
        <p:txBody>
          <a:bodyPr/>
          <a:lstStyle/>
          <a:p>
            <a:r>
              <a:rPr lang="en-US" dirty="0"/>
              <a:t>Serial DAP</a:t>
            </a:r>
          </a:p>
        </p:txBody>
      </p:sp>
      <p:sp>
        <p:nvSpPr>
          <p:cNvPr id="3" name="Content Placeholder 2">
            <a:extLst>
              <a:ext uri="{FF2B5EF4-FFF2-40B4-BE49-F238E27FC236}">
                <a16:creationId xmlns:a16="http://schemas.microsoft.com/office/drawing/2014/main" id="{23EA321A-C214-98A0-6115-AB153AD1E8FA}"/>
              </a:ext>
            </a:extLst>
          </p:cNvPr>
          <p:cNvSpPr>
            <a:spLocks noGrp="1"/>
          </p:cNvSpPr>
          <p:nvPr>
            <p:ph idx="1"/>
          </p:nvPr>
        </p:nvSpPr>
        <p:spPr/>
        <p:txBody>
          <a:bodyPr/>
          <a:lstStyle/>
          <a:p>
            <a:pPr marL="0" indent="0">
              <a:buNone/>
            </a:pPr>
            <a:r>
              <a:rPr lang="en-US" dirty="0"/>
              <a:t>Typically, to interface with any serial DAP, we to least identify:</a:t>
            </a:r>
          </a:p>
          <a:p>
            <a:pPr lvl="1"/>
            <a:r>
              <a:rPr lang="en-US" dirty="0"/>
              <a:t>TDO/RX: trace used for receiving instructions</a:t>
            </a:r>
          </a:p>
          <a:p>
            <a:pPr lvl="1"/>
            <a:r>
              <a:rPr lang="en-US" dirty="0"/>
              <a:t>TDI/TX: trace used for transmitting instructions</a:t>
            </a:r>
          </a:p>
          <a:p>
            <a:pPr lvl="1"/>
            <a:r>
              <a:rPr lang="en-US" dirty="0"/>
              <a:t>VCC: either to supply power or reference board voltage</a:t>
            </a:r>
          </a:p>
          <a:p>
            <a:pPr lvl="2"/>
            <a:r>
              <a:rPr lang="en-US" dirty="0"/>
              <a:t>Commonly either 3.3V or 5V</a:t>
            </a:r>
          </a:p>
          <a:p>
            <a:pPr lvl="1"/>
            <a:r>
              <a:rPr lang="en-US" dirty="0"/>
              <a:t>GND: any trace used for ground</a:t>
            </a:r>
          </a:p>
          <a:p>
            <a:pPr marL="0" indent="0">
              <a:buNone/>
            </a:pPr>
            <a:r>
              <a:rPr lang="en-US" dirty="0"/>
              <a:t>Each format is different and you to verify before interfacing.</a:t>
            </a:r>
          </a:p>
          <a:p>
            <a:pPr marL="0" indent="0">
              <a:buNone/>
            </a:pPr>
            <a:r>
              <a:rPr lang="en-US" dirty="0"/>
              <a:t>Common formats are:</a:t>
            </a:r>
          </a:p>
          <a:p>
            <a:pPr lvl="1"/>
            <a:r>
              <a:rPr lang="en-US" dirty="0"/>
              <a:t>JTAG/UART/SWD/OBD/CANBUS</a:t>
            </a:r>
          </a:p>
        </p:txBody>
      </p:sp>
    </p:spTree>
    <p:extLst>
      <p:ext uri="{BB962C8B-B14F-4D97-AF65-F5344CB8AC3E}">
        <p14:creationId xmlns:p14="http://schemas.microsoft.com/office/powerpoint/2010/main" val="1306697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785D2-7477-5515-9781-1E83449004F1}"/>
              </a:ext>
            </a:extLst>
          </p:cNvPr>
          <p:cNvSpPr>
            <a:spLocks noGrp="1"/>
          </p:cNvSpPr>
          <p:nvPr>
            <p:ph type="title"/>
          </p:nvPr>
        </p:nvSpPr>
        <p:spPr/>
        <p:txBody>
          <a:bodyPr/>
          <a:lstStyle/>
          <a:p>
            <a:pPr algn="ctr"/>
            <a:r>
              <a:rPr lang="en-US" dirty="0"/>
              <a:t>JTAG Layout Examples</a:t>
            </a:r>
          </a:p>
        </p:txBody>
      </p:sp>
      <p:pic>
        <p:nvPicPr>
          <p:cNvPr id="4" name="Content Placeholder 16" descr="A picture containing text, electronics&#10;&#10;Description automatically generated">
            <a:extLst>
              <a:ext uri="{FF2B5EF4-FFF2-40B4-BE49-F238E27FC236}">
                <a16:creationId xmlns:a16="http://schemas.microsoft.com/office/drawing/2014/main" id="{3A48D43E-B83E-ACFC-1E43-E6AC9CED8E41}"/>
              </a:ext>
            </a:extLst>
          </p:cNvPr>
          <p:cNvPicPr>
            <a:picLocks noGrp="1" noChangeAspect="1"/>
          </p:cNvPicPr>
          <p:nvPr>
            <p:ph idx="1"/>
          </p:nvPr>
        </p:nvPicPr>
        <p:blipFill>
          <a:blip r:embed="rId2"/>
          <a:stretch>
            <a:fillRect/>
          </a:stretch>
        </p:blipFill>
        <p:spPr>
          <a:xfrm>
            <a:off x="834274" y="1983089"/>
            <a:ext cx="10519526" cy="2891822"/>
          </a:xfrm>
        </p:spPr>
      </p:pic>
    </p:spTree>
    <p:extLst>
      <p:ext uri="{BB962C8B-B14F-4D97-AF65-F5344CB8AC3E}">
        <p14:creationId xmlns:p14="http://schemas.microsoft.com/office/powerpoint/2010/main" val="631376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6E51E-C7FD-C6C7-414D-A215B396242C}"/>
              </a:ext>
            </a:extLst>
          </p:cNvPr>
          <p:cNvSpPr>
            <a:spLocks noGrp="1"/>
          </p:cNvSpPr>
          <p:nvPr>
            <p:ph type="title"/>
          </p:nvPr>
        </p:nvSpPr>
        <p:spPr/>
        <p:txBody>
          <a:bodyPr/>
          <a:lstStyle/>
          <a:p>
            <a:r>
              <a:rPr lang="en-US" dirty="0"/>
              <a:t>Identifying DAP Interfaces</a:t>
            </a:r>
          </a:p>
        </p:txBody>
      </p:sp>
      <p:sp>
        <p:nvSpPr>
          <p:cNvPr id="3" name="Content Placeholder 2">
            <a:extLst>
              <a:ext uri="{FF2B5EF4-FFF2-40B4-BE49-F238E27FC236}">
                <a16:creationId xmlns:a16="http://schemas.microsoft.com/office/drawing/2014/main" id="{653A4511-19BA-D1D6-BB90-5E11F0CD8FE9}"/>
              </a:ext>
            </a:extLst>
          </p:cNvPr>
          <p:cNvSpPr>
            <a:spLocks noGrp="1"/>
          </p:cNvSpPr>
          <p:nvPr>
            <p:ph idx="1"/>
          </p:nvPr>
        </p:nvSpPr>
        <p:spPr/>
        <p:txBody>
          <a:bodyPr/>
          <a:lstStyle/>
          <a:p>
            <a:pPr marL="0" indent="0">
              <a:buNone/>
            </a:pPr>
            <a:r>
              <a:rPr lang="en-US" dirty="0"/>
              <a:t>In the previous slide we showed examples of different JTAG layouts. However, there might be some instances where the ports are unlabeled or mismatching.</a:t>
            </a:r>
          </a:p>
          <a:p>
            <a:pPr marL="0" indent="0">
              <a:buNone/>
            </a:pPr>
            <a:r>
              <a:rPr lang="en-US" dirty="0"/>
              <a:t>One method we can use is to consult the chipset manufacturer datasheet.</a:t>
            </a:r>
          </a:p>
          <a:p>
            <a:pPr marL="0" indent="0">
              <a:buNone/>
            </a:pPr>
            <a:r>
              <a:rPr lang="en-US" dirty="0"/>
              <a:t>With the manual we can identify pinouts on the chip and then use the continuity function of a multimeter map the chip pins to groups of unlabeled traces.</a:t>
            </a:r>
          </a:p>
          <a:p>
            <a:endParaRPr lang="en-US" dirty="0"/>
          </a:p>
        </p:txBody>
      </p:sp>
    </p:spTree>
    <p:extLst>
      <p:ext uri="{BB962C8B-B14F-4D97-AF65-F5344CB8AC3E}">
        <p14:creationId xmlns:p14="http://schemas.microsoft.com/office/powerpoint/2010/main" val="1707873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4CA94B-B1B8-F3B3-51B3-DE9E4F6E1602}"/>
              </a:ext>
            </a:extLst>
          </p:cNvPr>
          <p:cNvPicPr>
            <a:picLocks noChangeAspect="1"/>
          </p:cNvPicPr>
          <p:nvPr/>
        </p:nvPicPr>
        <p:blipFill>
          <a:blip r:embed="rId2"/>
          <a:stretch>
            <a:fillRect/>
          </a:stretch>
        </p:blipFill>
        <p:spPr>
          <a:xfrm>
            <a:off x="4452564" y="3372543"/>
            <a:ext cx="6496174" cy="1019008"/>
          </a:xfrm>
          <a:prstGeom prst="rect">
            <a:avLst/>
          </a:prstGeom>
        </p:spPr>
      </p:pic>
      <p:sp>
        <p:nvSpPr>
          <p:cNvPr id="2" name="Title 1">
            <a:extLst>
              <a:ext uri="{FF2B5EF4-FFF2-40B4-BE49-F238E27FC236}">
                <a16:creationId xmlns:a16="http://schemas.microsoft.com/office/drawing/2014/main" id="{DB270541-3D2C-E7A3-39B9-83D67BE31C65}"/>
              </a:ext>
            </a:extLst>
          </p:cNvPr>
          <p:cNvSpPr>
            <a:spLocks noGrp="1"/>
          </p:cNvSpPr>
          <p:nvPr>
            <p:ph type="title"/>
          </p:nvPr>
        </p:nvSpPr>
        <p:spPr/>
        <p:txBody>
          <a:bodyPr/>
          <a:lstStyle/>
          <a:p>
            <a:r>
              <a:rPr lang="en-US" dirty="0"/>
              <a:t>Chipset Identification (Config TFBGA208)</a:t>
            </a:r>
          </a:p>
        </p:txBody>
      </p:sp>
      <p:sp>
        <p:nvSpPr>
          <p:cNvPr id="3" name="Content Placeholder 2">
            <a:extLst>
              <a:ext uri="{FF2B5EF4-FFF2-40B4-BE49-F238E27FC236}">
                <a16:creationId xmlns:a16="http://schemas.microsoft.com/office/drawing/2014/main" id="{F5CE13E7-2969-C11F-075C-85118F1FFC84}"/>
              </a:ext>
            </a:extLst>
          </p:cNvPr>
          <p:cNvSpPr>
            <a:spLocks noGrp="1"/>
          </p:cNvSpPr>
          <p:nvPr>
            <p:ph idx="1"/>
          </p:nvPr>
        </p:nvSpPr>
        <p:spPr/>
        <p:txBody>
          <a:bodyPr/>
          <a:lstStyle/>
          <a:p>
            <a:pPr marL="0" indent="0">
              <a:buNone/>
            </a:pPr>
            <a:r>
              <a:rPr lang="en-US" dirty="0"/>
              <a:t>For example, if the we look at this image…. We can identify that the chipset serial number is LPC4078FET208 from NXP.</a:t>
            </a:r>
          </a:p>
          <a:p>
            <a:pPr marL="0" indent="0">
              <a:buNone/>
            </a:pPr>
            <a:r>
              <a:rPr lang="en-US" dirty="0"/>
              <a:t>The datasheet for the chip then shows us the corresponding pin numbers:</a:t>
            </a:r>
          </a:p>
        </p:txBody>
      </p:sp>
      <p:pic>
        <p:nvPicPr>
          <p:cNvPr id="6" name="Picture 5">
            <a:extLst>
              <a:ext uri="{FF2B5EF4-FFF2-40B4-BE49-F238E27FC236}">
                <a16:creationId xmlns:a16="http://schemas.microsoft.com/office/drawing/2014/main" id="{EDF476B2-6190-6969-410F-238710820F08}"/>
              </a:ext>
            </a:extLst>
          </p:cNvPr>
          <p:cNvPicPr>
            <a:picLocks noChangeAspect="1"/>
          </p:cNvPicPr>
          <p:nvPr/>
        </p:nvPicPr>
        <p:blipFill rotWithShape="1">
          <a:blip r:embed="rId3"/>
          <a:srcRect l="35656" t="42147" r="51900" b="36130"/>
          <a:stretch/>
        </p:blipFill>
        <p:spPr>
          <a:xfrm>
            <a:off x="838200" y="3653023"/>
            <a:ext cx="2958954" cy="2907568"/>
          </a:xfrm>
          <a:prstGeom prst="rect">
            <a:avLst/>
          </a:prstGeom>
        </p:spPr>
      </p:pic>
      <p:pic>
        <p:nvPicPr>
          <p:cNvPr id="7" name="Picture 6">
            <a:extLst>
              <a:ext uri="{FF2B5EF4-FFF2-40B4-BE49-F238E27FC236}">
                <a16:creationId xmlns:a16="http://schemas.microsoft.com/office/drawing/2014/main" id="{74C68F04-9F5D-7611-AB47-F17FACE1F13F}"/>
              </a:ext>
            </a:extLst>
          </p:cNvPr>
          <p:cNvPicPr>
            <a:picLocks noChangeAspect="1"/>
          </p:cNvPicPr>
          <p:nvPr/>
        </p:nvPicPr>
        <p:blipFill>
          <a:blip r:embed="rId4"/>
          <a:stretch>
            <a:fillRect/>
          </a:stretch>
        </p:blipFill>
        <p:spPr>
          <a:xfrm>
            <a:off x="4394912" y="4468746"/>
            <a:ext cx="6553826" cy="2101324"/>
          </a:xfrm>
          <a:prstGeom prst="rect">
            <a:avLst/>
          </a:prstGeom>
        </p:spPr>
      </p:pic>
    </p:spTree>
    <p:extLst>
      <p:ext uri="{BB962C8B-B14F-4D97-AF65-F5344CB8AC3E}">
        <p14:creationId xmlns:p14="http://schemas.microsoft.com/office/powerpoint/2010/main" val="143115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94232-8556-C0D4-B9F2-AC9720261584}"/>
              </a:ext>
            </a:extLst>
          </p:cNvPr>
          <p:cNvSpPr>
            <a:spLocks noGrp="1"/>
          </p:cNvSpPr>
          <p:nvPr>
            <p:ph type="title"/>
          </p:nvPr>
        </p:nvSpPr>
        <p:spPr/>
        <p:txBody>
          <a:bodyPr/>
          <a:lstStyle/>
          <a:p>
            <a:r>
              <a:rPr lang="en-US" dirty="0"/>
              <a:t>Connecting and Mapping JTAG PINS</a:t>
            </a:r>
          </a:p>
        </p:txBody>
      </p:sp>
      <p:sp>
        <p:nvSpPr>
          <p:cNvPr id="3" name="Content Placeholder 2">
            <a:extLst>
              <a:ext uri="{FF2B5EF4-FFF2-40B4-BE49-F238E27FC236}">
                <a16:creationId xmlns:a16="http://schemas.microsoft.com/office/drawing/2014/main" id="{43328926-E202-94FC-7CC0-C4438E597B68}"/>
              </a:ext>
            </a:extLst>
          </p:cNvPr>
          <p:cNvSpPr>
            <a:spLocks noGrp="1"/>
          </p:cNvSpPr>
          <p:nvPr>
            <p:ph idx="1"/>
          </p:nvPr>
        </p:nvSpPr>
        <p:spPr>
          <a:xfrm>
            <a:off x="838200" y="1825625"/>
            <a:ext cx="10515600" cy="1437808"/>
          </a:xfrm>
        </p:spPr>
        <p:txBody>
          <a:bodyPr>
            <a:normAutofit/>
          </a:bodyPr>
          <a:lstStyle/>
          <a:p>
            <a:pPr marL="0" indent="0">
              <a:buNone/>
            </a:pPr>
            <a:r>
              <a:rPr lang="en-US" dirty="0"/>
              <a:t>Connecting to the interface is relatively simple, we just needed to create a wire harness that our debugger can use. From left to right, the pins and wires used to connect are:</a:t>
            </a:r>
          </a:p>
          <a:p>
            <a:pPr marL="0" indent="0">
              <a:buNone/>
            </a:pPr>
            <a:endParaRPr lang="en-US" dirty="0"/>
          </a:p>
        </p:txBody>
      </p:sp>
      <p:pic>
        <p:nvPicPr>
          <p:cNvPr id="4" name="Picture 3">
            <a:extLst>
              <a:ext uri="{FF2B5EF4-FFF2-40B4-BE49-F238E27FC236}">
                <a16:creationId xmlns:a16="http://schemas.microsoft.com/office/drawing/2014/main" id="{06445E25-F9D5-3A04-C263-01A3E0325ABA}"/>
              </a:ext>
            </a:extLst>
          </p:cNvPr>
          <p:cNvPicPr>
            <a:picLocks noChangeAspect="1"/>
          </p:cNvPicPr>
          <p:nvPr/>
        </p:nvPicPr>
        <p:blipFill rotWithShape="1">
          <a:blip r:embed="rId2"/>
          <a:srcRect l="18697" t="13598" r="56923" b="63262"/>
          <a:stretch/>
        </p:blipFill>
        <p:spPr bwMode="auto">
          <a:xfrm>
            <a:off x="879389" y="3263433"/>
            <a:ext cx="6044514" cy="3229442"/>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4333A0AF-AD96-1080-C91C-894C5C596D0E}"/>
              </a:ext>
            </a:extLst>
          </p:cNvPr>
          <p:cNvSpPr txBox="1"/>
          <p:nvPr/>
        </p:nvSpPr>
        <p:spPr>
          <a:xfrm>
            <a:off x="7080422" y="3184191"/>
            <a:ext cx="4273378" cy="3419398"/>
          </a:xfrm>
          <a:prstGeom prst="rect">
            <a:avLst/>
          </a:prstGeom>
          <a:noFill/>
        </p:spPr>
        <p:txBody>
          <a:bodyPr wrap="square" rtlCol="0">
            <a:spAutoFit/>
          </a:bodyPr>
          <a:lstStyle/>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Black – GRND – Pin B4</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Purple – TDO – Pin B1</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White – TDI – Pin C3</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Green – TMS – Pin C2</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Orange – TCK – Pin D2</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Brown – TRST – Pin D4</a:t>
            </a:r>
          </a:p>
          <a:p>
            <a:pPr marR="0" lvl="0" algn="just">
              <a:lnSpc>
                <a:spcPct val="95000"/>
              </a:lnSpc>
              <a:spcBef>
                <a:spcPts val="0"/>
              </a:spcBef>
              <a:spcAft>
                <a:spcPts val="600"/>
              </a:spcAft>
              <a:tabLst>
                <a:tab pos="182880" algn="l"/>
              </a:tabLst>
            </a:pPr>
            <a:r>
              <a:rPr lang="en-US" sz="2800" spc="-5" dirty="0">
                <a:effectLst/>
                <a:ea typeface="SimSun" panose="02010600030101010101" pitchFamily="2" charset="-122"/>
              </a:rPr>
              <a:t>Yellow – VDD – Pin E2</a:t>
            </a:r>
            <a:r>
              <a:rPr lang="en-US" sz="2800" dirty="0"/>
              <a:t> </a:t>
            </a:r>
          </a:p>
        </p:txBody>
      </p:sp>
    </p:spTree>
    <p:extLst>
      <p:ext uri="{BB962C8B-B14F-4D97-AF65-F5344CB8AC3E}">
        <p14:creationId xmlns:p14="http://schemas.microsoft.com/office/powerpoint/2010/main" val="1968110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733</Words>
  <Application>Microsoft Macintosh PowerPoint</Application>
  <PresentationFormat>Widescreen</PresentationFormat>
  <Paragraphs>70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CSC-803 Final  Point-of-Sale Malware Techniques and Abusing an Insecure Thermal Printer</vt:lpstr>
      <vt:lpstr>Introduction - Topics</vt:lpstr>
      <vt:lpstr>Point-of-Sale (POS) Malware Statistics</vt:lpstr>
      <vt:lpstr>What are Serial Debug Access Ports (DAP)?</vt:lpstr>
      <vt:lpstr>Serial DAP</vt:lpstr>
      <vt:lpstr>JTAG Layout Examples</vt:lpstr>
      <vt:lpstr>Identifying DAP Interfaces</vt:lpstr>
      <vt:lpstr>Chipset Identification (Config TFBGA208)</vt:lpstr>
      <vt:lpstr>Connecting and Mapping JTAG PINS</vt:lpstr>
      <vt:lpstr>Attached JTAG Harness</vt:lpstr>
      <vt:lpstr>Using Serial debugger devices</vt:lpstr>
      <vt:lpstr>Debugger Device Connection</vt:lpstr>
      <vt:lpstr>Unrestricted Memory Scraping</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CSC-803 Final  Point-of-Sale Malware Techniques and Abusing an Insecure Thermal Printer</dc:title>
  <dc:creator>Flack, Micah</dc:creator>
  <cp:lastModifiedBy>Flack, Micah</cp:lastModifiedBy>
  <cp:revision>5</cp:revision>
  <dcterms:created xsi:type="dcterms:W3CDTF">2022-12-06T13:18:48Z</dcterms:created>
  <dcterms:modified xsi:type="dcterms:W3CDTF">2022-12-06T13:58:06Z</dcterms:modified>
</cp:coreProperties>
</file>